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0"/>
  </p:notesMasterIdLst>
  <p:sldIdLst>
    <p:sldId id="256" r:id="rId2"/>
    <p:sldId id="264" r:id="rId3"/>
    <p:sldId id="259" r:id="rId4"/>
    <p:sldId id="265" r:id="rId5"/>
    <p:sldId id="260" r:id="rId6"/>
    <p:sldId id="261" r:id="rId7"/>
    <p:sldId id="262" r:id="rId8"/>
    <p:sldId id="263" r:id="rId9"/>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5665" autoAdjust="0"/>
  </p:normalViewPr>
  <p:slideViewPr>
    <p:cSldViewPr snapToGrid="0">
      <p:cViewPr varScale="1">
        <p:scale>
          <a:sx n="68" d="100"/>
          <a:sy n="68" d="100"/>
        </p:scale>
        <p:origin x="1240" y="4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e-education.psu.edu/eme807/node/688"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gredi.recherche.usherbrooke.ca/wpapers/GREDI-0818.pdf"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790fb7146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790fb7146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These slides are covered by a Creative Commons license (CC-BY-NC-SA). You are welcome to adopt or adapt these slides for noncommercial purposes, as long as you give credit to the SCU Center for Sustainability, and make your version available on the same terms to others.</a:t>
            </a:r>
            <a:endParaRPr/>
          </a:p>
          <a:p>
            <a:pPr marL="0" lvl="0" indent="0" algn="l" rtl="0">
              <a:spcBef>
                <a:spcPts val="0"/>
              </a:spcBef>
              <a:spcAft>
                <a:spcPts val="0"/>
              </a:spcAft>
              <a:buNone/>
            </a:pPr>
            <a:endParaRPr/>
          </a:p>
          <a:p>
            <a:pPr marL="0" lvl="0" indent="0" algn="l" rtl="0">
              <a:spcBef>
                <a:spcPts val="0"/>
              </a:spcBef>
              <a:spcAft>
                <a:spcPts val="0"/>
              </a:spcAft>
              <a:buNone/>
            </a:pPr>
            <a:r>
              <a:rPr lang="en"/>
              <a:t>Created by: Chad Raphael, SCU Faculty Associate for Sustainability across the Curriculum</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2543ef005a5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2" name="Google Shape;122;g2543ef005a5_0_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t>We need engineers to help heal an unsustainable world</a:t>
            </a: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790fb71463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790fb71463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000">
              <a:solidFill>
                <a:schemeClr val="dk1"/>
              </a:solidFill>
            </a:endParaRPr>
          </a:p>
          <a:p>
            <a:pPr marL="0" lvl="0" indent="0" algn="l" rtl="0">
              <a:spcBef>
                <a:spcPts val="0"/>
              </a:spcBef>
              <a:spcAft>
                <a:spcPts val="0"/>
              </a:spcAft>
              <a:buNone/>
            </a:pPr>
            <a:endParaRPr sz="1000">
              <a:solidFill>
                <a:schemeClr val="dk1"/>
              </a:solidFill>
            </a:endParaRPr>
          </a:p>
          <a:p>
            <a:pPr marL="0" lvl="0" indent="0" algn="l" rtl="0">
              <a:spcBef>
                <a:spcPts val="0"/>
              </a:spcBef>
              <a:spcAft>
                <a:spcPts val="0"/>
              </a:spcAft>
              <a:buClr>
                <a:schemeClr val="dk1"/>
              </a:buClr>
              <a:buSzPts val="1100"/>
              <a:buFont typeface="Arial"/>
              <a:buNone/>
            </a:pPr>
            <a:endParaRPr sz="1000">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2543ef005a5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5" name="Google Shape;115;g2543ef005a5_0_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dirty="0"/>
              <a:t>Developed by economist Kate Raworth, the </a:t>
            </a:r>
            <a:r>
              <a:rPr lang="en" dirty="0">
                <a:solidFill>
                  <a:schemeClr val="dk1"/>
                </a:solidFill>
              </a:rPr>
              <a:t>sustainability doughnut is more attentive to how sustainability is a space that exists beneath the ceiling of ecological limits to natural resources and above the foundation of social needs for food, water, and other basics of life.  It’s envisions an economy that regenerates what it takes from nature and distributes it fairly among humanity.</a:t>
            </a:r>
            <a:endParaRPr dirty="0">
              <a:solidFill>
                <a:schemeClr val="dk1"/>
              </a:solidFill>
            </a:endParaRPr>
          </a:p>
          <a:p>
            <a:pPr marL="0" lvl="0" indent="0" algn="l" rtl="0">
              <a:spcBef>
                <a:spcPts val="0"/>
              </a:spcBef>
              <a:spcAft>
                <a:spcPts val="0"/>
              </a:spcAft>
              <a:buClr>
                <a:schemeClr val="dk1"/>
              </a:buClr>
              <a:buSzPts val="1100"/>
              <a:buFont typeface="Arial"/>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790fb71463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790fb71463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000" dirty="0">
              <a:solidFill>
                <a:schemeClr val="dk1"/>
              </a:solidFill>
            </a:endParaRPr>
          </a:p>
          <a:p>
            <a:pPr marL="0" lvl="0" indent="0" algn="l" rtl="0">
              <a:spcBef>
                <a:spcPts val="0"/>
              </a:spcBef>
              <a:spcAft>
                <a:spcPts val="0"/>
              </a:spcAft>
              <a:buNone/>
            </a:pPr>
            <a:endParaRPr sz="1000" dirty="0">
              <a:solidFill>
                <a:schemeClr val="dk1"/>
              </a:solidFill>
            </a:endParaRPr>
          </a:p>
          <a:p>
            <a:pPr marL="0" lvl="0" indent="0" algn="l" rtl="0">
              <a:spcBef>
                <a:spcPts val="0"/>
              </a:spcBef>
              <a:spcAft>
                <a:spcPts val="0"/>
              </a:spcAft>
              <a:buClr>
                <a:schemeClr val="dk1"/>
              </a:buClr>
              <a:buSzPts val="1100"/>
              <a:buFont typeface="Arial"/>
              <a:buNone/>
            </a:pPr>
            <a:endParaRPr sz="1000" dirty="0">
              <a:solidFill>
                <a:schemeClr val="dk1"/>
              </a:solidFill>
            </a:endParaRPr>
          </a:p>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64418a7f48_0_1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64418a7f48_0_1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000">
                <a:solidFill>
                  <a:schemeClr val="dk1"/>
                </a:solidFill>
              </a:rPr>
              <a:t>Questions like these address sustainability. </a:t>
            </a:r>
            <a:r>
              <a:rPr lang="en" sz="1000" b="1">
                <a:solidFill>
                  <a:schemeClr val="dk1"/>
                </a:solidFill>
              </a:rPr>
              <a:t>Materials </a:t>
            </a:r>
            <a:r>
              <a:rPr lang="en" sz="1000">
                <a:solidFill>
                  <a:schemeClr val="dk1"/>
                </a:solidFill>
              </a:rPr>
              <a:t>are part of the environmental pillar, workplace and community </a:t>
            </a:r>
            <a:r>
              <a:rPr lang="en" sz="1000" b="1">
                <a:solidFill>
                  <a:schemeClr val="dk1"/>
                </a:solidFill>
              </a:rPr>
              <a:t>safety </a:t>
            </a:r>
            <a:r>
              <a:rPr lang="en" sz="1000">
                <a:solidFill>
                  <a:schemeClr val="dk1"/>
                </a:solidFill>
              </a:rPr>
              <a:t>(health) are part of the social development pillar, and </a:t>
            </a:r>
            <a:r>
              <a:rPr lang="en" sz="1000" b="1">
                <a:solidFill>
                  <a:schemeClr val="dk1"/>
                </a:solidFill>
              </a:rPr>
              <a:t>efficiency </a:t>
            </a:r>
            <a:r>
              <a:rPr lang="en" sz="1000">
                <a:solidFill>
                  <a:schemeClr val="dk1"/>
                </a:solidFill>
              </a:rPr>
              <a:t>is part of the economic pillar.</a:t>
            </a:r>
            <a:endParaRPr sz="1000">
              <a:solidFill>
                <a:schemeClr val="dk1"/>
              </a:solidFill>
            </a:endParaRPr>
          </a:p>
          <a:p>
            <a:pPr marL="0" lvl="0" indent="0" algn="l" rtl="0">
              <a:spcBef>
                <a:spcPts val="0"/>
              </a:spcBef>
              <a:spcAft>
                <a:spcPts val="0"/>
              </a:spcAft>
              <a:buNone/>
            </a:pPr>
            <a:endParaRPr sz="1000">
              <a:solidFill>
                <a:schemeClr val="dk1"/>
              </a:solidFill>
            </a:endParaRPr>
          </a:p>
          <a:p>
            <a:pPr marL="0" lvl="0" indent="0" algn="l" rtl="0">
              <a:spcBef>
                <a:spcPts val="0"/>
              </a:spcBef>
              <a:spcAft>
                <a:spcPts val="0"/>
              </a:spcAft>
              <a:buNone/>
            </a:pPr>
            <a:endParaRPr sz="1000">
              <a:solidFill>
                <a:schemeClr val="dk1"/>
              </a:solidFill>
            </a:endParaRPr>
          </a:p>
          <a:p>
            <a:pPr marL="0" lvl="0" indent="0" algn="l" rtl="0">
              <a:spcBef>
                <a:spcPts val="0"/>
              </a:spcBef>
              <a:spcAft>
                <a:spcPts val="0"/>
              </a:spcAft>
              <a:buNone/>
            </a:pPr>
            <a:endParaRPr sz="1000">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7d5169d80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7d5169d80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See your handout for the Hannover Principles and principles of waste minimization.  </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a:solidFill>
                  <a:schemeClr val="dk1"/>
                </a:solidFill>
              </a:rPr>
              <a:t>Talk with your project partners about which of these principles you could apply in your project.</a:t>
            </a:r>
            <a:endParaRPr>
              <a:solidFill>
                <a:schemeClr val="dk1"/>
              </a:solidFill>
            </a:endParaRPr>
          </a:p>
          <a:p>
            <a:pPr marL="0" lvl="0" indent="0" algn="l" rtl="0">
              <a:spcBef>
                <a:spcPts val="0"/>
              </a:spcBef>
              <a:spcAft>
                <a:spcPts val="0"/>
              </a:spcAft>
              <a:buNone/>
            </a:pPr>
            <a:endParaRPr sz="1000">
              <a:solidFill>
                <a:schemeClr val="dk1"/>
              </a:solidFill>
            </a:endParaRPr>
          </a:p>
          <a:p>
            <a:pPr marL="0" lvl="0" indent="0" algn="l" rtl="0">
              <a:spcBef>
                <a:spcPts val="0"/>
              </a:spcBef>
              <a:spcAft>
                <a:spcPts val="0"/>
              </a:spcAft>
              <a:buNone/>
            </a:pPr>
            <a:endParaRPr sz="1000">
              <a:solidFill>
                <a:schemeClr val="dk1"/>
              </a:solidFill>
            </a:endParaRPr>
          </a:p>
          <a:p>
            <a:pPr marL="0" lvl="0" indent="0" algn="l" rtl="0">
              <a:spcBef>
                <a:spcPts val="0"/>
              </a:spcBef>
              <a:spcAft>
                <a:spcPts val="0"/>
              </a:spcAft>
              <a:buNone/>
            </a:pPr>
            <a:endParaRPr sz="1000">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7d5169d80c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7d5169d80c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Talk with your project partners about which of these principles you could apply in your project.  Try to apply at least one principle that addresses the environment, society, and economy.</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a:solidFill>
                  <a:schemeClr val="dk1"/>
                </a:solidFill>
              </a:rPr>
              <a:t>This diagram was created by Mark Fedkin of Penn State University’s Dept. of Mechanical and Nuclear Engineering (check out his lesson on this at </a:t>
            </a:r>
            <a:r>
              <a:rPr lang="en" u="sng">
                <a:solidFill>
                  <a:schemeClr val="hlink"/>
                </a:solidFill>
                <a:hlinkClick r:id="rId3"/>
              </a:rPr>
              <a:t>https://www.e-education.psu.edu/eme807/node/688</a:t>
            </a:r>
            <a:r>
              <a:rPr lang="en">
                <a:solidFill>
                  <a:schemeClr val="dk1"/>
                </a:solidFill>
              </a:rPr>
              <a:t>).</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a:solidFill>
                  <a:schemeClr val="dk1"/>
                </a:solidFill>
              </a:rPr>
              <a:t>It is adopted from Gagnon, LeDuc, &amp; Savard (2008) "</a:t>
            </a:r>
            <a:r>
              <a:rPr lang="en" u="sng">
                <a:solidFill>
                  <a:schemeClr val="hlink"/>
                </a:solidFill>
                <a:hlinkClick r:id="rId4"/>
              </a:rPr>
              <a:t>Sustainable development in engineering: a review of principles and definition of a conceptual framework</a:t>
            </a:r>
            <a:r>
              <a:rPr lang="en">
                <a:solidFill>
                  <a:schemeClr val="dk1"/>
                </a:solidFill>
              </a:rPr>
              <a:t>" and from the green engineering principles established by the Sundestin Conference in 2003.</a:t>
            </a:r>
            <a:endParaRPr sz="1000">
              <a:solidFill>
                <a:schemeClr val="dk1"/>
              </a:solidFill>
            </a:endParaRPr>
          </a:p>
          <a:p>
            <a:pPr marL="0" lvl="0" indent="0" algn="l" rtl="0">
              <a:spcBef>
                <a:spcPts val="0"/>
              </a:spcBef>
              <a:spcAft>
                <a:spcPts val="0"/>
              </a:spcAft>
              <a:buNone/>
            </a:pPr>
            <a:endParaRPr sz="1000">
              <a:solidFill>
                <a:schemeClr val="dk1"/>
              </a:solidFill>
            </a:endParaRPr>
          </a:p>
          <a:p>
            <a:pPr marL="0" lvl="0" indent="0" algn="l" rtl="0">
              <a:spcBef>
                <a:spcPts val="0"/>
              </a:spcBef>
              <a:spcAft>
                <a:spcPts val="0"/>
              </a:spcAft>
              <a:buNone/>
            </a:pPr>
            <a:endParaRPr sz="1000">
              <a:solidFill>
                <a:schemeClr val="dk1"/>
              </a:solidFill>
            </a:endParaRPr>
          </a:p>
          <a:p>
            <a:pPr marL="0" lvl="0" indent="0" algn="l" rtl="0">
              <a:spcBef>
                <a:spcPts val="0"/>
              </a:spcBef>
              <a:spcAft>
                <a:spcPts val="0"/>
              </a:spcAft>
              <a:buNone/>
            </a:pPr>
            <a:endParaRPr sz="1000">
              <a:solidFill>
                <a:schemeClr val="dk1"/>
              </a:solidFill>
            </a:endParaRPr>
          </a:p>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hyperlink" Target="https://sustainabledevelopment.un.org/content/documents/5987our-common-future.pdf"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s://www.e-education.psu.edu/eme807/node/687"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hyperlink" Target="https://www.e-education.psu.edu/eme807/node/688"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5706550" y="0"/>
            <a:ext cx="3437400" cy="5143500"/>
          </a:xfrm>
          <a:prstGeom prst="rect">
            <a:avLst/>
          </a:prstGeom>
          <a:solidFill>
            <a:srgbClr val="990000"/>
          </a:solidFill>
        </p:spPr>
        <p:txBody>
          <a:bodyPr spcFirstLastPara="1" wrap="square" lIns="91425" tIns="91425" rIns="91425" bIns="91425" anchor="ctr" anchorCtr="0">
            <a:noAutofit/>
          </a:bodyPr>
          <a:lstStyle/>
          <a:p>
            <a:pPr marL="0" lvl="0" indent="0" algn="ctr" rtl="0">
              <a:spcBef>
                <a:spcPts val="0"/>
              </a:spcBef>
              <a:spcAft>
                <a:spcPts val="0"/>
              </a:spcAft>
              <a:buNone/>
            </a:pPr>
            <a:r>
              <a:rPr lang="en" sz="3000" b="1">
                <a:solidFill>
                  <a:schemeClr val="lt1"/>
                </a:solidFill>
              </a:rPr>
              <a:t>Sustainable Design + Engineering Principles</a:t>
            </a:r>
            <a:endParaRPr sz="3000" b="1">
              <a:solidFill>
                <a:schemeClr val="lt1"/>
              </a:solidFill>
            </a:endParaRPr>
          </a:p>
          <a:p>
            <a:pPr marL="0" lvl="0" indent="0" algn="ctr" rtl="0">
              <a:spcBef>
                <a:spcPts val="0"/>
              </a:spcBef>
              <a:spcAft>
                <a:spcPts val="0"/>
              </a:spcAft>
              <a:buNone/>
            </a:pPr>
            <a:endParaRPr sz="1800" b="1">
              <a:solidFill>
                <a:schemeClr val="lt1"/>
              </a:solidFill>
            </a:endParaRPr>
          </a:p>
        </p:txBody>
      </p:sp>
      <p:pic>
        <p:nvPicPr>
          <p:cNvPr id="55" name="Google Shape;55;p13"/>
          <p:cNvPicPr preferRelativeResize="0"/>
          <p:nvPr/>
        </p:nvPicPr>
        <p:blipFill>
          <a:blip r:embed="rId3">
            <a:alphaModFix/>
          </a:blip>
          <a:stretch>
            <a:fillRect/>
          </a:stretch>
        </p:blipFill>
        <p:spPr>
          <a:xfrm>
            <a:off x="0" y="0"/>
            <a:ext cx="5706549" cy="51435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g2543ef005a5_0_23"/>
          <p:cNvSpPr txBox="1">
            <a:spLocks noGrp="1"/>
          </p:cNvSpPr>
          <p:nvPr>
            <p:ph type="title"/>
          </p:nvPr>
        </p:nvSpPr>
        <p:spPr>
          <a:xfrm>
            <a:off x="311700" y="291138"/>
            <a:ext cx="8520600" cy="572700"/>
          </a:xfrm>
          <a:prstGeom prst="rect">
            <a:avLst/>
          </a:prstGeom>
          <a:solidFill>
            <a:srgbClr val="990000"/>
          </a:solidFill>
          <a:ln w="9525" cap="rnd"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3000" b="1" dirty="0">
                <a:solidFill>
                  <a:srgbClr val="F3F3F3"/>
                </a:solidFill>
              </a:rPr>
              <a:t>Why Sustainability?</a:t>
            </a:r>
            <a:endParaRPr sz="3000" b="1" u="sng" dirty="0">
              <a:solidFill>
                <a:srgbClr val="CCCCCC"/>
              </a:solidFill>
            </a:endParaRPr>
          </a:p>
        </p:txBody>
      </p:sp>
      <p:pic>
        <p:nvPicPr>
          <p:cNvPr id="125" name="Google Shape;125;g2543ef005a5_0_23"/>
          <p:cNvPicPr preferRelativeResize="0"/>
          <p:nvPr/>
        </p:nvPicPr>
        <p:blipFill>
          <a:blip r:embed="rId3">
            <a:alphaModFix/>
          </a:blip>
          <a:stretch>
            <a:fillRect/>
          </a:stretch>
        </p:blipFill>
        <p:spPr>
          <a:xfrm>
            <a:off x="2508972" y="1126201"/>
            <a:ext cx="4096240" cy="3391704"/>
          </a:xfrm>
          <a:prstGeom prst="rect">
            <a:avLst/>
          </a:prstGeom>
          <a:noFill/>
          <a:ln>
            <a:noFill/>
          </a:ln>
        </p:spPr>
      </p:pic>
      <p:sp>
        <p:nvSpPr>
          <p:cNvPr id="126" name="Google Shape;126;g2543ef005a5_0_23"/>
          <p:cNvSpPr txBox="1"/>
          <p:nvPr/>
        </p:nvSpPr>
        <p:spPr>
          <a:xfrm>
            <a:off x="7980627" y="4633220"/>
            <a:ext cx="476400" cy="340500"/>
          </a:xfrm>
          <a:prstGeom prst="rect">
            <a:avLst/>
          </a:prstGeom>
          <a:noFill/>
          <a:ln>
            <a:noFill/>
          </a:ln>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sz="1000">
                <a:solidFill>
                  <a:srgbClr val="000000"/>
                </a:solidFill>
                <a:latin typeface="Lato"/>
                <a:ea typeface="Lato"/>
                <a:cs typeface="Lato"/>
                <a:sym typeface="Lato"/>
              </a:rPr>
              <a:t>2</a:t>
            </a:fld>
            <a:endParaRPr sz="1000">
              <a:solidFill>
                <a:srgbClr val="000000"/>
              </a:solidFill>
              <a:latin typeface="Lato"/>
              <a:ea typeface="Lato"/>
              <a:cs typeface="Lato"/>
              <a:sym typeface="Lato"/>
            </a:endParaRPr>
          </a:p>
        </p:txBody>
      </p:sp>
      <p:sp>
        <p:nvSpPr>
          <p:cNvPr id="127" name="Google Shape;127;g2543ef005a5_0_23"/>
          <p:cNvSpPr txBox="1"/>
          <p:nvPr/>
        </p:nvSpPr>
        <p:spPr>
          <a:xfrm>
            <a:off x="686975" y="4733573"/>
            <a:ext cx="3609000" cy="224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a:latin typeface="Proxima Nova"/>
                <a:ea typeface="Proxima Nova"/>
                <a:cs typeface="Proxima Nova"/>
                <a:sym typeface="Proxima Nova"/>
              </a:rPr>
              <a:t>Source: Raworth, 2017</a:t>
            </a:r>
            <a:endParaRPr sz="800">
              <a:latin typeface="Proxima Nova"/>
              <a:ea typeface="Proxima Nova"/>
              <a:cs typeface="Proxima Nova"/>
              <a:sym typeface="Proxima Nova"/>
            </a:endParaRPr>
          </a:p>
        </p:txBody>
      </p:sp>
      <p:sp>
        <p:nvSpPr>
          <p:cNvPr id="128" name="Google Shape;128;g2543ef005a5_0_23"/>
          <p:cNvSpPr txBox="1"/>
          <p:nvPr/>
        </p:nvSpPr>
        <p:spPr>
          <a:xfrm>
            <a:off x="1311975" y="1126200"/>
            <a:ext cx="2463300" cy="705300"/>
          </a:xfrm>
          <a:prstGeom prst="rect">
            <a:avLst/>
          </a:prstGeom>
          <a:solidFill>
            <a:srgbClr val="FFFFFF"/>
          </a:solidFill>
          <a:ln w="19050" cap="flat" cmpd="sng">
            <a:solidFill>
              <a:srgbClr val="E52D2A"/>
            </a:solidFill>
            <a:prstDash val="dot"/>
            <a:round/>
            <a:headEnd type="none" w="sm" len="sm"/>
            <a:tailEnd type="none" w="sm" len="sm"/>
          </a:ln>
        </p:spPr>
        <p:txBody>
          <a:bodyPr spcFirstLastPara="1" wrap="square" lIns="45700" tIns="45700" rIns="45700" bIns="45700" anchor="ctr" anchorCtr="0">
            <a:normAutofit/>
          </a:bodyPr>
          <a:lstStyle/>
          <a:p>
            <a:pPr marL="0" lvl="0" indent="0" algn="ctr" rtl="0">
              <a:lnSpc>
                <a:spcPct val="80000"/>
              </a:lnSpc>
              <a:spcBef>
                <a:spcPts val="0"/>
              </a:spcBef>
              <a:spcAft>
                <a:spcPts val="0"/>
              </a:spcAft>
              <a:buNone/>
            </a:pPr>
            <a:r>
              <a:rPr lang="en" sz="1200" b="1">
                <a:solidFill>
                  <a:srgbClr val="E52D2A"/>
                </a:solidFill>
                <a:latin typeface="Proxima Nova"/>
                <a:ea typeface="Proxima Nova"/>
                <a:cs typeface="Proxima Nova"/>
                <a:sym typeface="Proxima Nova"/>
              </a:rPr>
              <a:t>Climate Change</a:t>
            </a:r>
            <a:endParaRPr sz="1200" b="1">
              <a:solidFill>
                <a:srgbClr val="E52D2A"/>
              </a:solidFill>
              <a:latin typeface="Proxima Nova"/>
              <a:ea typeface="Proxima Nova"/>
              <a:cs typeface="Proxima Nova"/>
              <a:sym typeface="Proxima Nova"/>
            </a:endParaRPr>
          </a:p>
          <a:p>
            <a:pPr marL="0" lvl="0" indent="0" algn="ctr" rtl="0">
              <a:lnSpc>
                <a:spcPct val="80000"/>
              </a:lnSpc>
              <a:spcBef>
                <a:spcPts val="0"/>
              </a:spcBef>
              <a:spcAft>
                <a:spcPts val="0"/>
              </a:spcAft>
              <a:buNone/>
            </a:pPr>
            <a:r>
              <a:rPr lang="en" sz="1010">
                <a:solidFill>
                  <a:srgbClr val="000000"/>
                </a:solidFill>
                <a:latin typeface="Proxima Nova"/>
                <a:ea typeface="Proxima Nova"/>
                <a:cs typeface="Proxima Nova"/>
                <a:sym typeface="Proxima Nova"/>
              </a:rPr>
              <a:t>400 ppm CO2 in the atmosphere exceeding the 350 ppm boundary, causing climate change and sea level rise</a:t>
            </a:r>
            <a:endParaRPr sz="1010">
              <a:solidFill>
                <a:srgbClr val="000000"/>
              </a:solidFill>
              <a:latin typeface="Proxima Nova"/>
              <a:ea typeface="Proxima Nova"/>
              <a:cs typeface="Proxima Nova"/>
              <a:sym typeface="Proxima Nova"/>
            </a:endParaRPr>
          </a:p>
        </p:txBody>
      </p:sp>
      <p:pic>
        <p:nvPicPr>
          <p:cNvPr id="129" name="Google Shape;129;g2543ef005a5_0_23"/>
          <p:cNvPicPr preferRelativeResize="0"/>
          <p:nvPr/>
        </p:nvPicPr>
        <p:blipFill>
          <a:blip r:embed="rId4">
            <a:alphaModFix/>
          </a:blip>
          <a:stretch>
            <a:fillRect/>
          </a:stretch>
        </p:blipFill>
        <p:spPr>
          <a:xfrm>
            <a:off x="889391" y="1270294"/>
            <a:ext cx="422574" cy="417122"/>
          </a:xfrm>
          <a:prstGeom prst="rect">
            <a:avLst/>
          </a:prstGeom>
          <a:noFill/>
          <a:ln>
            <a:noFill/>
          </a:ln>
        </p:spPr>
      </p:pic>
      <p:sp>
        <p:nvSpPr>
          <p:cNvPr id="130" name="Google Shape;130;g2543ef005a5_0_23"/>
          <p:cNvSpPr txBox="1"/>
          <p:nvPr/>
        </p:nvSpPr>
        <p:spPr>
          <a:xfrm>
            <a:off x="5936525" y="4133050"/>
            <a:ext cx="2233800" cy="825300"/>
          </a:xfrm>
          <a:prstGeom prst="rect">
            <a:avLst/>
          </a:prstGeom>
          <a:noFill/>
          <a:ln w="19050" cap="flat" cmpd="sng">
            <a:solidFill>
              <a:srgbClr val="E52D2A"/>
            </a:solidFill>
            <a:prstDash val="dot"/>
            <a:round/>
            <a:headEnd type="none" w="sm" len="sm"/>
            <a:tailEnd type="none" w="sm" len="sm"/>
          </a:ln>
        </p:spPr>
        <p:txBody>
          <a:bodyPr spcFirstLastPara="1" wrap="square" lIns="45700" tIns="45700" rIns="45700" bIns="45700" anchor="ctr" anchorCtr="0">
            <a:noAutofit/>
          </a:bodyPr>
          <a:lstStyle/>
          <a:p>
            <a:pPr marL="0" lvl="0" indent="0" algn="ctr" rtl="0">
              <a:lnSpc>
                <a:spcPct val="100000"/>
              </a:lnSpc>
              <a:spcBef>
                <a:spcPts val="0"/>
              </a:spcBef>
              <a:spcAft>
                <a:spcPts val="0"/>
              </a:spcAft>
              <a:buNone/>
            </a:pPr>
            <a:r>
              <a:rPr lang="en" sz="1200" b="1">
                <a:solidFill>
                  <a:srgbClr val="E52D2A"/>
                </a:solidFill>
                <a:latin typeface="Proxima Nova"/>
                <a:ea typeface="Proxima Nova"/>
                <a:cs typeface="Proxima Nova"/>
                <a:sym typeface="Proxima Nova"/>
              </a:rPr>
              <a:t>Nitrogen &amp; Phosphorus Loading</a:t>
            </a:r>
            <a:endParaRPr sz="1200" b="1">
              <a:solidFill>
                <a:srgbClr val="E52D2A"/>
              </a:solidFill>
              <a:latin typeface="Proxima Nova"/>
              <a:ea typeface="Proxima Nova"/>
              <a:cs typeface="Proxima Nova"/>
              <a:sym typeface="Proxima Nova"/>
            </a:endParaRPr>
          </a:p>
          <a:p>
            <a:pPr marL="0" lvl="0" indent="0" algn="ctr" rtl="0">
              <a:lnSpc>
                <a:spcPct val="100000"/>
              </a:lnSpc>
              <a:spcBef>
                <a:spcPts val="0"/>
              </a:spcBef>
              <a:spcAft>
                <a:spcPts val="0"/>
              </a:spcAft>
              <a:buNone/>
            </a:pPr>
            <a:r>
              <a:rPr lang="en" sz="1000">
                <a:latin typeface="Proxima Nova"/>
                <a:ea typeface="Proxima Nova"/>
                <a:cs typeface="Proxima Nova"/>
                <a:sym typeface="Proxima Nova"/>
              </a:rPr>
              <a:t>Twice the safe level of Nitrogen and Phosphorus in the soil, causing ocean dead zones </a:t>
            </a:r>
            <a:endParaRPr sz="1600">
              <a:latin typeface="Proxima Nova"/>
              <a:ea typeface="Proxima Nova"/>
              <a:cs typeface="Proxima Nova"/>
              <a:sym typeface="Proxima Nova"/>
            </a:endParaRPr>
          </a:p>
        </p:txBody>
      </p:sp>
      <p:pic>
        <p:nvPicPr>
          <p:cNvPr id="131" name="Google Shape;131;g2543ef005a5_0_23"/>
          <p:cNvPicPr preferRelativeResize="0"/>
          <p:nvPr/>
        </p:nvPicPr>
        <p:blipFill rotWithShape="1">
          <a:blip r:embed="rId5">
            <a:alphaModFix/>
          </a:blip>
          <a:srcRect l="12324" r="7283"/>
          <a:stretch/>
        </p:blipFill>
        <p:spPr>
          <a:xfrm>
            <a:off x="5369132" y="4273322"/>
            <a:ext cx="531166" cy="417085"/>
          </a:xfrm>
          <a:prstGeom prst="rect">
            <a:avLst/>
          </a:prstGeom>
          <a:noFill/>
          <a:ln>
            <a:noFill/>
          </a:ln>
        </p:spPr>
      </p:pic>
      <p:sp>
        <p:nvSpPr>
          <p:cNvPr id="132" name="Google Shape;132;g2543ef005a5_0_23"/>
          <p:cNvSpPr txBox="1"/>
          <p:nvPr/>
        </p:nvSpPr>
        <p:spPr>
          <a:xfrm>
            <a:off x="3732175" y="4399550"/>
            <a:ext cx="1637100" cy="572700"/>
          </a:xfrm>
          <a:prstGeom prst="rect">
            <a:avLst/>
          </a:prstGeom>
          <a:noFill/>
          <a:ln w="19050" cap="flat" cmpd="sng">
            <a:solidFill>
              <a:srgbClr val="E52D2A"/>
            </a:solidFill>
            <a:prstDash val="dot"/>
            <a:round/>
            <a:headEnd type="none" w="sm" len="sm"/>
            <a:tailEnd type="none" w="sm" len="sm"/>
          </a:ln>
        </p:spPr>
        <p:txBody>
          <a:bodyPr spcFirstLastPara="1" wrap="square" lIns="45700" tIns="45700" rIns="45700" bIns="45700" anchor="ctr" anchorCtr="0">
            <a:noAutofit/>
          </a:bodyPr>
          <a:lstStyle/>
          <a:p>
            <a:pPr marL="0" lvl="0" indent="0" algn="ctr" rtl="0">
              <a:lnSpc>
                <a:spcPct val="100000"/>
              </a:lnSpc>
              <a:spcBef>
                <a:spcPts val="0"/>
              </a:spcBef>
              <a:spcAft>
                <a:spcPts val="0"/>
              </a:spcAft>
              <a:buNone/>
            </a:pPr>
            <a:r>
              <a:rPr lang="en" sz="1200" b="1">
                <a:solidFill>
                  <a:srgbClr val="E52D2A"/>
                </a:solidFill>
                <a:latin typeface="Proxima Nova"/>
                <a:ea typeface="Proxima Nova"/>
                <a:cs typeface="Proxima Nova"/>
                <a:sym typeface="Proxima Nova"/>
              </a:rPr>
              <a:t>Land Conservation</a:t>
            </a:r>
            <a:endParaRPr sz="1200" b="1">
              <a:solidFill>
                <a:srgbClr val="E52D2A"/>
              </a:solidFill>
              <a:latin typeface="Proxima Nova"/>
              <a:ea typeface="Proxima Nova"/>
              <a:cs typeface="Proxima Nova"/>
              <a:sym typeface="Proxima Nova"/>
            </a:endParaRPr>
          </a:p>
          <a:p>
            <a:pPr marL="0" lvl="0" indent="0" algn="ctr" rtl="0">
              <a:lnSpc>
                <a:spcPct val="100000"/>
              </a:lnSpc>
              <a:spcBef>
                <a:spcPts val="0"/>
              </a:spcBef>
              <a:spcAft>
                <a:spcPts val="0"/>
              </a:spcAft>
              <a:buNone/>
            </a:pPr>
            <a:r>
              <a:rPr lang="en" sz="1000">
                <a:latin typeface="Proxima Nova"/>
                <a:ea typeface="Proxima Nova"/>
                <a:cs typeface="Proxima Nova"/>
                <a:sym typeface="Proxima Nova"/>
              </a:rPr>
              <a:t>62% of land that can be forested is still a forest</a:t>
            </a:r>
            <a:endParaRPr sz="1000">
              <a:latin typeface="Proxima Nova"/>
              <a:ea typeface="Proxima Nova"/>
              <a:cs typeface="Proxima Nova"/>
              <a:sym typeface="Proxima Nova"/>
            </a:endParaRPr>
          </a:p>
        </p:txBody>
      </p:sp>
      <p:pic>
        <p:nvPicPr>
          <p:cNvPr id="133" name="Google Shape;133;g2543ef005a5_0_23"/>
          <p:cNvPicPr preferRelativeResize="0"/>
          <p:nvPr/>
        </p:nvPicPr>
        <p:blipFill>
          <a:blip r:embed="rId6">
            <a:alphaModFix/>
          </a:blip>
          <a:stretch>
            <a:fillRect/>
          </a:stretch>
        </p:blipFill>
        <p:spPr>
          <a:xfrm>
            <a:off x="3212191" y="4399556"/>
            <a:ext cx="476575" cy="417076"/>
          </a:xfrm>
          <a:prstGeom prst="rect">
            <a:avLst/>
          </a:prstGeom>
          <a:noFill/>
          <a:ln>
            <a:noFill/>
          </a:ln>
        </p:spPr>
      </p:pic>
      <p:sp>
        <p:nvSpPr>
          <p:cNvPr id="134" name="Google Shape;134;g2543ef005a5_0_23"/>
          <p:cNvSpPr txBox="1"/>
          <p:nvPr/>
        </p:nvSpPr>
        <p:spPr>
          <a:xfrm>
            <a:off x="1139600" y="3726325"/>
            <a:ext cx="1871400" cy="791700"/>
          </a:xfrm>
          <a:prstGeom prst="rect">
            <a:avLst/>
          </a:prstGeom>
          <a:noFill/>
          <a:ln w="19050" cap="flat" cmpd="sng">
            <a:solidFill>
              <a:srgbClr val="E52D2A"/>
            </a:solidFill>
            <a:prstDash val="dot"/>
            <a:round/>
            <a:headEnd type="none" w="sm" len="sm"/>
            <a:tailEnd type="none" w="sm" len="sm"/>
          </a:ln>
        </p:spPr>
        <p:txBody>
          <a:bodyPr spcFirstLastPara="1" wrap="square" lIns="45700" tIns="45700" rIns="45700" bIns="45700" anchor="ctr" anchorCtr="0">
            <a:noAutofit/>
          </a:bodyPr>
          <a:lstStyle/>
          <a:p>
            <a:pPr marL="0" lvl="0" indent="0" algn="ctr" rtl="0">
              <a:lnSpc>
                <a:spcPct val="100000"/>
              </a:lnSpc>
              <a:spcBef>
                <a:spcPts val="0"/>
              </a:spcBef>
              <a:spcAft>
                <a:spcPts val="0"/>
              </a:spcAft>
              <a:buNone/>
            </a:pPr>
            <a:r>
              <a:rPr lang="en" sz="1200" b="1">
                <a:solidFill>
                  <a:srgbClr val="E52D2A"/>
                </a:solidFill>
                <a:latin typeface="Proxima Nova"/>
                <a:ea typeface="Proxima Nova"/>
                <a:cs typeface="Proxima Nova"/>
                <a:sym typeface="Proxima Nova"/>
              </a:rPr>
              <a:t>Biodiversity Loss</a:t>
            </a:r>
            <a:endParaRPr sz="1200" b="1">
              <a:solidFill>
                <a:srgbClr val="E52D2A"/>
              </a:solidFill>
              <a:latin typeface="Proxima Nova"/>
              <a:ea typeface="Proxima Nova"/>
              <a:cs typeface="Proxima Nova"/>
              <a:sym typeface="Proxima Nova"/>
            </a:endParaRPr>
          </a:p>
          <a:p>
            <a:pPr marL="0" lvl="0" indent="0" algn="ctr" rtl="0">
              <a:lnSpc>
                <a:spcPct val="100000"/>
              </a:lnSpc>
              <a:spcBef>
                <a:spcPts val="0"/>
              </a:spcBef>
              <a:spcAft>
                <a:spcPts val="0"/>
              </a:spcAft>
              <a:buNone/>
            </a:pPr>
            <a:r>
              <a:rPr lang="en" sz="1000">
                <a:latin typeface="Proxima Nova"/>
                <a:ea typeface="Proxima Nova"/>
                <a:cs typeface="Proxima Nova"/>
                <a:sym typeface="Proxima Nova"/>
              </a:rPr>
              <a:t>Half the number of mammals, birds, reptiles, amphibians, and fish have fallen since 1970</a:t>
            </a:r>
            <a:endParaRPr sz="1000">
              <a:latin typeface="Proxima Nova"/>
              <a:ea typeface="Proxima Nova"/>
              <a:cs typeface="Proxima Nova"/>
              <a:sym typeface="Proxima Nova"/>
            </a:endParaRPr>
          </a:p>
        </p:txBody>
      </p:sp>
      <p:pic>
        <p:nvPicPr>
          <p:cNvPr id="135" name="Google Shape;135;g2543ef005a5_0_23"/>
          <p:cNvPicPr preferRelativeResize="0"/>
          <p:nvPr/>
        </p:nvPicPr>
        <p:blipFill rotWithShape="1">
          <a:blip r:embed="rId7">
            <a:alphaModFix/>
          </a:blip>
          <a:srcRect t="19690" b="24465"/>
          <a:stretch/>
        </p:blipFill>
        <p:spPr>
          <a:xfrm>
            <a:off x="1724326" y="3278361"/>
            <a:ext cx="702454" cy="417075"/>
          </a:xfrm>
          <a:prstGeom prst="rect">
            <a:avLst/>
          </a:prstGeom>
          <a:noFill/>
          <a:ln>
            <a:noFill/>
          </a:ln>
        </p:spPr>
      </p:pic>
      <p:pic>
        <p:nvPicPr>
          <p:cNvPr id="136" name="Google Shape;136;g2543ef005a5_0_23"/>
          <p:cNvPicPr preferRelativeResize="0"/>
          <p:nvPr/>
        </p:nvPicPr>
        <p:blipFill rotWithShape="1">
          <a:blip r:embed="rId8">
            <a:alphaModFix/>
          </a:blip>
          <a:srcRect l="4058"/>
          <a:stretch/>
        </p:blipFill>
        <p:spPr>
          <a:xfrm>
            <a:off x="5857982" y="1126208"/>
            <a:ext cx="1087460" cy="417122"/>
          </a:xfrm>
          <a:prstGeom prst="rect">
            <a:avLst/>
          </a:prstGeom>
          <a:noFill/>
          <a:ln>
            <a:noFill/>
          </a:ln>
        </p:spPr>
      </p:pic>
      <p:sp>
        <p:nvSpPr>
          <p:cNvPr id="137" name="Google Shape;137;g2543ef005a5_0_23"/>
          <p:cNvSpPr txBox="1"/>
          <p:nvPr/>
        </p:nvSpPr>
        <p:spPr>
          <a:xfrm>
            <a:off x="5502275" y="1515100"/>
            <a:ext cx="1992900" cy="417600"/>
          </a:xfrm>
          <a:prstGeom prst="rect">
            <a:avLst/>
          </a:prstGeom>
          <a:noFill/>
          <a:ln w="19050" cap="flat" cmpd="sng">
            <a:solidFill>
              <a:srgbClr val="E52D2A"/>
            </a:solidFill>
            <a:prstDash val="dot"/>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 sz="1200" b="1">
                <a:solidFill>
                  <a:srgbClr val="E52D2A"/>
                </a:solidFill>
                <a:latin typeface="Proxima Nova"/>
                <a:ea typeface="Proxima Nova"/>
                <a:cs typeface="Proxima Nova"/>
                <a:sym typeface="Proxima Nova"/>
              </a:rPr>
              <a:t>Food</a:t>
            </a:r>
            <a:endParaRPr sz="1200" b="1">
              <a:solidFill>
                <a:srgbClr val="E52D2A"/>
              </a:solidFill>
              <a:latin typeface="Proxima Nova"/>
              <a:ea typeface="Proxima Nova"/>
              <a:cs typeface="Proxima Nova"/>
              <a:sym typeface="Proxima Nova"/>
            </a:endParaRPr>
          </a:p>
          <a:p>
            <a:pPr marL="0" lvl="0" indent="0" algn="ctr" rtl="0">
              <a:lnSpc>
                <a:spcPct val="100000"/>
              </a:lnSpc>
              <a:spcBef>
                <a:spcPts val="0"/>
              </a:spcBef>
              <a:spcAft>
                <a:spcPts val="0"/>
              </a:spcAft>
              <a:buNone/>
            </a:pPr>
            <a:r>
              <a:rPr lang="en" sz="1000">
                <a:latin typeface="Proxima Nova"/>
                <a:ea typeface="Proxima Nova"/>
                <a:cs typeface="Proxima Nova"/>
                <a:sym typeface="Proxima Nova"/>
              </a:rPr>
              <a:t>1 in 9 do not have enough to eat</a:t>
            </a:r>
            <a:endParaRPr sz="1000"/>
          </a:p>
        </p:txBody>
      </p:sp>
      <p:pic>
        <p:nvPicPr>
          <p:cNvPr id="138" name="Google Shape;138;g2543ef005a5_0_23"/>
          <p:cNvPicPr preferRelativeResize="0"/>
          <p:nvPr/>
        </p:nvPicPr>
        <p:blipFill rotWithShape="1">
          <a:blip r:embed="rId9">
            <a:alphaModFix/>
          </a:blip>
          <a:srcRect l="3530"/>
          <a:stretch/>
        </p:blipFill>
        <p:spPr>
          <a:xfrm>
            <a:off x="1311982" y="2144247"/>
            <a:ext cx="1527145" cy="417076"/>
          </a:xfrm>
          <a:prstGeom prst="rect">
            <a:avLst/>
          </a:prstGeom>
          <a:noFill/>
          <a:ln>
            <a:noFill/>
          </a:ln>
        </p:spPr>
      </p:pic>
      <p:sp>
        <p:nvSpPr>
          <p:cNvPr id="139" name="Google Shape;139;g2543ef005a5_0_23"/>
          <p:cNvSpPr txBox="1"/>
          <p:nvPr/>
        </p:nvSpPr>
        <p:spPr>
          <a:xfrm>
            <a:off x="1085150" y="2561325"/>
            <a:ext cx="1871400" cy="572700"/>
          </a:xfrm>
          <a:prstGeom prst="rect">
            <a:avLst/>
          </a:prstGeom>
          <a:noFill/>
          <a:ln w="19050" cap="flat" cmpd="sng">
            <a:solidFill>
              <a:srgbClr val="E52D2A"/>
            </a:solidFill>
            <a:prstDash val="dot"/>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 sz="1200" b="1">
                <a:solidFill>
                  <a:srgbClr val="E52D2A"/>
                </a:solidFill>
                <a:latin typeface="Proxima Nova"/>
                <a:ea typeface="Proxima Nova"/>
                <a:cs typeface="Proxima Nova"/>
                <a:sym typeface="Proxima Nova"/>
              </a:rPr>
              <a:t>Water</a:t>
            </a:r>
            <a:endParaRPr sz="1200" b="1">
              <a:solidFill>
                <a:srgbClr val="E52D2A"/>
              </a:solidFill>
              <a:latin typeface="Proxima Nova"/>
              <a:ea typeface="Proxima Nova"/>
              <a:cs typeface="Proxima Nova"/>
              <a:sym typeface="Proxima Nova"/>
            </a:endParaRPr>
          </a:p>
          <a:p>
            <a:pPr marL="0" lvl="0" indent="0" algn="ctr" rtl="0">
              <a:lnSpc>
                <a:spcPct val="100000"/>
              </a:lnSpc>
              <a:spcBef>
                <a:spcPts val="0"/>
              </a:spcBef>
              <a:spcAft>
                <a:spcPts val="0"/>
              </a:spcAft>
              <a:buNone/>
            </a:pPr>
            <a:r>
              <a:rPr lang="en" sz="1000">
                <a:latin typeface="Proxima Nova"/>
                <a:ea typeface="Proxima Nova"/>
                <a:cs typeface="Proxima Nova"/>
                <a:sym typeface="Proxima Nova"/>
              </a:rPr>
              <a:t>1 in 11 have no source of safe drinking water</a:t>
            </a:r>
            <a:endParaRPr sz="1000"/>
          </a:p>
        </p:txBody>
      </p:sp>
      <p:pic>
        <p:nvPicPr>
          <p:cNvPr id="140" name="Google Shape;140;g2543ef005a5_0_23"/>
          <p:cNvPicPr preferRelativeResize="0"/>
          <p:nvPr/>
        </p:nvPicPr>
        <p:blipFill rotWithShape="1">
          <a:blip r:embed="rId10">
            <a:alphaModFix/>
          </a:blip>
          <a:srcRect l="13164"/>
          <a:stretch/>
        </p:blipFill>
        <p:spPr>
          <a:xfrm>
            <a:off x="6856418" y="3059739"/>
            <a:ext cx="531178" cy="417076"/>
          </a:xfrm>
          <a:prstGeom prst="rect">
            <a:avLst/>
          </a:prstGeom>
          <a:noFill/>
          <a:ln>
            <a:noFill/>
          </a:ln>
        </p:spPr>
      </p:pic>
      <p:sp>
        <p:nvSpPr>
          <p:cNvPr id="141" name="Google Shape;141;g2543ef005a5_0_23"/>
          <p:cNvSpPr txBox="1"/>
          <p:nvPr/>
        </p:nvSpPr>
        <p:spPr>
          <a:xfrm>
            <a:off x="6222576" y="3476825"/>
            <a:ext cx="1992900" cy="449100"/>
          </a:xfrm>
          <a:prstGeom prst="rect">
            <a:avLst/>
          </a:prstGeom>
          <a:noFill/>
          <a:ln w="19050" cap="flat" cmpd="sng">
            <a:solidFill>
              <a:srgbClr val="E52D2A"/>
            </a:solidFill>
            <a:prstDash val="dot"/>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 sz="1200" b="1">
                <a:solidFill>
                  <a:srgbClr val="E52D2A"/>
                </a:solidFill>
                <a:latin typeface="Proxima Nova"/>
                <a:ea typeface="Proxima Nova"/>
                <a:cs typeface="Proxima Nova"/>
                <a:sym typeface="Proxima Nova"/>
              </a:rPr>
              <a:t>Income</a:t>
            </a:r>
            <a:endParaRPr sz="1200" b="1">
              <a:solidFill>
                <a:srgbClr val="E52D2A"/>
              </a:solidFill>
              <a:latin typeface="Proxima Nova"/>
              <a:ea typeface="Proxima Nova"/>
              <a:cs typeface="Proxima Nova"/>
              <a:sym typeface="Proxima Nova"/>
            </a:endParaRPr>
          </a:p>
          <a:p>
            <a:pPr marL="0" lvl="0" indent="0" algn="ctr" rtl="0">
              <a:lnSpc>
                <a:spcPct val="100000"/>
              </a:lnSpc>
              <a:spcBef>
                <a:spcPts val="0"/>
              </a:spcBef>
              <a:spcAft>
                <a:spcPts val="0"/>
              </a:spcAft>
              <a:buNone/>
            </a:pPr>
            <a:r>
              <a:rPr lang="en" sz="1000">
                <a:latin typeface="Proxima Nova"/>
                <a:ea typeface="Proxima Nova"/>
                <a:cs typeface="Proxima Nova"/>
                <a:sym typeface="Proxima Nova"/>
              </a:rPr>
              <a:t>1 in 4 live on less than $3 a day</a:t>
            </a:r>
            <a:endParaRPr sz="1000">
              <a:latin typeface="Proxima Nova"/>
              <a:ea typeface="Proxima Nova"/>
              <a:cs typeface="Proxima Nova"/>
              <a:sym typeface="Proxima Nova"/>
            </a:endParaRPr>
          </a:p>
        </p:txBody>
      </p:sp>
      <p:pic>
        <p:nvPicPr>
          <p:cNvPr id="142" name="Google Shape;142;g2543ef005a5_0_23"/>
          <p:cNvPicPr preferRelativeResize="0"/>
          <p:nvPr/>
        </p:nvPicPr>
        <p:blipFill>
          <a:blip r:embed="rId11">
            <a:alphaModFix/>
          </a:blip>
          <a:stretch>
            <a:fillRect/>
          </a:stretch>
        </p:blipFill>
        <p:spPr>
          <a:xfrm>
            <a:off x="6687400" y="2078453"/>
            <a:ext cx="869203" cy="417076"/>
          </a:xfrm>
          <a:prstGeom prst="rect">
            <a:avLst/>
          </a:prstGeom>
          <a:noFill/>
          <a:ln>
            <a:noFill/>
          </a:ln>
        </p:spPr>
      </p:pic>
      <p:sp>
        <p:nvSpPr>
          <p:cNvPr id="143" name="Google Shape;143;g2543ef005a5_0_23"/>
          <p:cNvSpPr txBox="1"/>
          <p:nvPr/>
        </p:nvSpPr>
        <p:spPr>
          <a:xfrm>
            <a:off x="6222550" y="2469425"/>
            <a:ext cx="1992900" cy="449100"/>
          </a:xfrm>
          <a:prstGeom prst="rect">
            <a:avLst/>
          </a:prstGeom>
          <a:noFill/>
          <a:ln w="19050" cap="flat" cmpd="sng">
            <a:solidFill>
              <a:srgbClr val="E52D2A"/>
            </a:solidFill>
            <a:prstDash val="dot"/>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 sz="1200" b="1">
                <a:solidFill>
                  <a:srgbClr val="E52D2A"/>
                </a:solidFill>
                <a:latin typeface="Proxima Nova"/>
                <a:ea typeface="Proxima Nova"/>
                <a:cs typeface="Proxima Nova"/>
                <a:sym typeface="Proxima Nova"/>
              </a:rPr>
              <a:t>Education</a:t>
            </a:r>
            <a:endParaRPr sz="1200" b="1">
              <a:solidFill>
                <a:srgbClr val="E52D2A"/>
              </a:solidFill>
              <a:latin typeface="Proxima Nova"/>
              <a:ea typeface="Proxima Nova"/>
              <a:cs typeface="Proxima Nova"/>
              <a:sym typeface="Proxima Nova"/>
            </a:endParaRPr>
          </a:p>
          <a:p>
            <a:pPr marL="0" lvl="0" indent="0" algn="ctr" rtl="0">
              <a:lnSpc>
                <a:spcPct val="100000"/>
              </a:lnSpc>
              <a:spcBef>
                <a:spcPts val="0"/>
              </a:spcBef>
              <a:spcAft>
                <a:spcPts val="0"/>
              </a:spcAft>
              <a:buNone/>
            </a:pPr>
            <a:r>
              <a:rPr lang="en" sz="1000">
                <a:latin typeface="Proxima Nova"/>
                <a:ea typeface="Proxima Nova"/>
                <a:cs typeface="Proxima Nova"/>
                <a:sym typeface="Proxima Nova"/>
              </a:rPr>
              <a:t>1 in 6 children are not in school</a:t>
            </a:r>
            <a:endParaRPr sz="10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6"/>
          <p:cNvSpPr txBox="1">
            <a:spLocks noGrp="1"/>
          </p:cNvSpPr>
          <p:nvPr>
            <p:ph type="title"/>
          </p:nvPr>
        </p:nvSpPr>
        <p:spPr>
          <a:xfrm>
            <a:off x="311700" y="445025"/>
            <a:ext cx="8520600" cy="572700"/>
          </a:xfrm>
          <a:prstGeom prst="rect">
            <a:avLst/>
          </a:prstGeom>
          <a:solidFill>
            <a:srgbClr val="990000"/>
          </a:solidFill>
          <a:ln w="9525" cap="rnd"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3000" b="1" dirty="0">
                <a:solidFill>
                  <a:srgbClr val="F3F3F3"/>
                </a:solidFill>
              </a:rPr>
              <a:t>What is Sustainability?</a:t>
            </a:r>
            <a:endParaRPr sz="3000" b="1" u="sng" dirty="0">
              <a:solidFill>
                <a:srgbClr val="CCCCCC"/>
              </a:solidFill>
            </a:endParaRPr>
          </a:p>
        </p:txBody>
      </p:sp>
      <p:sp>
        <p:nvSpPr>
          <p:cNvPr id="80" name="Google Shape;80;p16"/>
          <p:cNvSpPr txBox="1"/>
          <p:nvPr/>
        </p:nvSpPr>
        <p:spPr>
          <a:xfrm>
            <a:off x="466975" y="1476225"/>
            <a:ext cx="2793900" cy="3303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dirty="0"/>
              <a:t>"Development that meets the needs of the present without compromising the ability of future generations to meet their own needs." </a:t>
            </a:r>
            <a:endParaRPr sz="2000" dirty="0"/>
          </a:p>
          <a:p>
            <a:pPr marL="0" lvl="0" indent="0" algn="l" rtl="0">
              <a:spcBef>
                <a:spcPts val="0"/>
              </a:spcBef>
              <a:spcAft>
                <a:spcPts val="0"/>
              </a:spcAft>
              <a:buNone/>
            </a:pPr>
            <a:endParaRPr sz="2000" dirty="0"/>
          </a:p>
          <a:p>
            <a:pPr marL="0" lvl="0" indent="0" algn="l" rtl="0">
              <a:spcBef>
                <a:spcPts val="0"/>
              </a:spcBef>
              <a:spcAft>
                <a:spcPts val="0"/>
              </a:spcAft>
              <a:buNone/>
            </a:pPr>
            <a:r>
              <a:rPr lang="en" sz="2000" dirty="0"/>
              <a:t>- </a:t>
            </a:r>
            <a:r>
              <a:rPr lang="en-US" u="sng" dirty="0">
                <a:solidFill>
                  <a:schemeClr val="hlink"/>
                </a:solidFill>
                <a:hlinkClick r:id="rId3"/>
              </a:rPr>
              <a:t>United Nations B</a:t>
            </a:r>
            <a:r>
              <a:rPr lang="en" u="sng" dirty="0">
                <a:solidFill>
                  <a:schemeClr val="hlink"/>
                </a:solidFill>
                <a:hlinkClick r:id="rId3"/>
              </a:rPr>
              <a:t>rundtland Report (1987)</a:t>
            </a:r>
            <a:endParaRPr dirty="0"/>
          </a:p>
          <a:p>
            <a:pPr marL="0" lvl="0" indent="0" algn="l" rtl="0">
              <a:spcBef>
                <a:spcPts val="0"/>
              </a:spcBef>
              <a:spcAft>
                <a:spcPts val="0"/>
              </a:spcAft>
              <a:buNone/>
            </a:pPr>
            <a:endParaRPr sz="2000" b="1" dirty="0">
              <a:solidFill>
                <a:srgbClr val="666666"/>
              </a:solidFill>
            </a:endParaRPr>
          </a:p>
        </p:txBody>
      </p:sp>
      <p:pic>
        <p:nvPicPr>
          <p:cNvPr id="81" name="Google Shape;81;p16"/>
          <p:cNvPicPr preferRelativeResize="0"/>
          <p:nvPr/>
        </p:nvPicPr>
        <p:blipFill rotWithShape="1">
          <a:blip r:embed="rId4">
            <a:alphaModFix/>
          </a:blip>
          <a:srcRect l="10301" r="4141" b="14690"/>
          <a:stretch/>
        </p:blipFill>
        <p:spPr>
          <a:xfrm>
            <a:off x="3367975" y="1165825"/>
            <a:ext cx="5464324" cy="3302927"/>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g2543ef005a5_0_7"/>
          <p:cNvSpPr txBox="1">
            <a:spLocks noGrp="1"/>
          </p:cNvSpPr>
          <p:nvPr>
            <p:ph type="title"/>
          </p:nvPr>
        </p:nvSpPr>
        <p:spPr>
          <a:xfrm>
            <a:off x="311700" y="445025"/>
            <a:ext cx="8520600" cy="572700"/>
          </a:xfrm>
          <a:prstGeom prst="rect">
            <a:avLst/>
          </a:prstGeom>
          <a:solidFill>
            <a:srgbClr val="990000"/>
          </a:solidFill>
          <a:ln w="9525" cap="rnd"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lvl="0"/>
            <a:r>
              <a:rPr lang="en" sz="3000" b="1" dirty="0">
                <a:solidFill>
                  <a:srgbClr val="F3F3F3"/>
                </a:solidFill>
              </a:rPr>
              <a:t>What is Sustainability?</a:t>
            </a:r>
            <a:endParaRPr sz="3000" b="1" u="sng" dirty="0">
              <a:solidFill>
                <a:srgbClr val="CCCCCC"/>
              </a:solidFill>
            </a:endParaRPr>
          </a:p>
        </p:txBody>
      </p:sp>
      <p:sp>
        <p:nvSpPr>
          <p:cNvPr id="118" name="Google Shape;118;g2543ef005a5_0_7"/>
          <p:cNvSpPr txBox="1"/>
          <p:nvPr/>
        </p:nvSpPr>
        <p:spPr>
          <a:xfrm>
            <a:off x="646975" y="1759800"/>
            <a:ext cx="4095300" cy="2001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a:t>“The doughnut: a 21st century compass. Between its social foundation of human wellbeing and ecological ceiling of planetary pressure lies the safe and just space for humanity.”</a:t>
            </a:r>
            <a:endParaRPr sz="1600"/>
          </a:p>
          <a:p>
            <a:pPr marL="0" lvl="0" indent="0" algn="l" rtl="0">
              <a:spcBef>
                <a:spcPts val="0"/>
              </a:spcBef>
              <a:spcAft>
                <a:spcPts val="0"/>
              </a:spcAft>
              <a:buNone/>
            </a:pPr>
            <a:endParaRPr/>
          </a:p>
          <a:p>
            <a:pPr marL="0" lvl="0" indent="0" algn="l" rtl="0">
              <a:spcBef>
                <a:spcPts val="0"/>
              </a:spcBef>
              <a:spcAft>
                <a:spcPts val="0"/>
              </a:spcAft>
              <a:buNone/>
            </a:pPr>
            <a:r>
              <a:rPr lang="en" sz="1200"/>
              <a:t>Kate Raworth, </a:t>
            </a:r>
            <a:r>
              <a:rPr lang="en" sz="1200" i="1"/>
              <a:t>Doughnut Economics: Seven Ways to Think Like a 21st-Century Economist</a:t>
            </a:r>
            <a:r>
              <a:rPr lang="en" sz="1200"/>
              <a:t>.</a:t>
            </a:r>
            <a:endParaRPr sz="1200"/>
          </a:p>
        </p:txBody>
      </p:sp>
      <p:pic>
        <p:nvPicPr>
          <p:cNvPr id="119" name="Google Shape;119;g2543ef005a5_0_7"/>
          <p:cNvPicPr preferRelativeResize="0"/>
          <p:nvPr/>
        </p:nvPicPr>
        <p:blipFill rotWithShape="1">
          <a:blip r:embed="rId3">
            <a:alphaModFix/>
          </a:blip>
          <a:srcRect l="4108" t="6323" r="6582" b="4866"/>
          <a:stretch/>
        </p:blipFill>
        <p:spPr>
          <a:xfrm>
            <a:off x="4934200" y="1294225"/>
            <a:ext cx="3757901" cy="367115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7"/>
          <p:cNvSpPr txBox="1">
            <a:spLocks noGrp="1"/>
          </p:cNvSpPr>
          <p:nvPr>
            <p:ph type="title"/>
          </p:nvPr>
        </p:nvSpPr>
        <p:spPr>
          <a:xfrm>
            <a:off x="311700" y="445025"/>
            <a:ext cx="8520600" cy="572700"/>
          </a:xfrm>
          <a:prstGeom prst="rect">
            <a:avLst/>
          </a:prstGeom>
          <a:solidFill>
            <a:srgbClr val="990000"/>
          </a:solidFill>
          <a:ln w="9525" cap="rnd"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3000" b="1" dirty="0">
                <a:solidFill>
                  <a:srgbClr val="F3F3F3"/>
                </a:solidFill>
              </a:rPr>
              <a:t>What is Sustainability?</a:t>
            </a:r>
            <a:endParaRPr sz="3000" b="1" u="sng" dirty="0">
              <a:solidFill>
                <a:srgbClr val="CCCCCC"/>
              </a:solidFill>
            </a:endParaRPr>
          </a:p>
        </p:txBody>
      </p:sp>
      <p:sp>
        <p:nvSpPr>
          <p:cNvPr id="87" name="Google Shape;87;p17"/>
          <p:cNvSpPr txBox="1"/>
          <p:nvPr/>
        </p:nvSpPr>
        <p:spPr>
          <a:xfrm>
            <a:off x="6133825" y="1313450"/>
            <a:ext cx="2517900" cy="3551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2000" b="1" dirty="0">
              <a:solidFill>
                <a:schemeClr val="dk1"/>
              </a:solidFill>
            </a:endParaRPr>
          </a:p>
          <a:p>
            <a:pPr marL="0" lvl="0" indent="0" algn="l" rtl="0">
              <a:spcBef>
                <a:spcPts val="0"/>
              </a:spcBef>
              <a:spcAft>
                <a:spcPts val="0"/>
              </a:spcAft>
              <a:buNone/>
            </a:pPr>
            <a:r>
              <a:rPr lang="en" sz="2000" b="1" dirty="0">
                <a:solidFill>
                  <a:schemeClr val="dk1"/>
                </a:solidFill>
              </a:rPr>
              <a:t>Systems thinking</a:t>
            </a:r>
            <a:endParaRPr sz="2000" b="1" dirty="0">
              <a:solidFill>
                <a:schemeClr val="dk1"/>
              </a:solidFill>
            </a:endParaRPr>
          </a:p>
          <a:p>
            <a:pPr marL="0" lvl="0" indent="0" algn="l" rtl="0">
              <a:spcBef>
                <a:spcPts val="0"/>
              </a:spcBef>
              <a:spcAft>
                <a:spcPts val="0"/>
              </a:spcAft>
              <a:buNone/>
            </a:pPr>
            <a:endParaRPr sz="2000" dirty="0"/>
          </a:p>
          <a:p>
            <a:pPr marL="0" lvl="0" indent="0" algn="l" rtl="0">
              <a:spcBef>
                <a:spcPts val="0"/>
              </a:spcBef>
              <a:spcAft>
                <a:spcPts val="0"/>
              </a:spcAft>
              <a:buNone/>
            </a:pPr>
            <a:r>
              <a:rPr lang="en" sz="2000" dirty="0"/>
              <a:t>that addresses each of the three pillars of sustainability</a:t>
            </a:r>
            <a:endParaRPr sz="2000" i="1" dirty="0"/>
          </a:p>
          <a:p>
            <a:pPr marL="0" lvl="0" indent="0" algn="l" rtl="0">
              <a:spcBef>
                <a:spcPts val="0"/>
              </a:spcBef>
              <a:spcAft>
                <a:spcPts val="0"/>
              </a:spcAft>
              <a:buNone/>
            </a:pPr>
            <a:endParaRPr sz="2000" b="1" dirty="0">
              <a:solidFill>
                <a:srgbClr val="666666"/>
              </a:solidFill>
            </a:endParaRPr>
          </a:p>
        </p:txBody>
      </p:sp>
      <p:pic>
        <p:nvPicPr>
          <p:cNvPr id="88" name="Google Shape;88;p17" descr="https://lh5.googleusercontent.com/JfHlKyTijlpvivuANJzyc245q6BfQmwOFlm48oihnl2b1W3j8qbsR9wsMvNL4c80QFfzk84cmuKhf30Dlm2RqLxeozN7_J5LqU6875LweF2Jdx28rj7weNx-mlK4I3hCGU6wbRhBFTo"/>
          <p:cNvPicPr preferRelativeResize="0"/>
          <p:nvPr/>
        </p:nvPicPr>
        <p:blipFill rotWithShape="1">
          <a:blip r:embed="rId3">
            <a:alphaModFix/>
          </a:blip>
          <a:srcRect/>
          <a:stretch/>
        </p:blipFill>
        <p:spPr>
          <a:xfrm>
            <a:off x="811923" y="1313449"/>
            <a:ext cx="4106917" cy="3570737"/>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8"/>
          <p:cNvSpPr txBox="1">
            <a:spLocks noGrp="1"/>
          </p:cNvSpPr>
          <p:nvPr>
            <p:ph type="title"/>
          </p:nvPr>
        </p:nvSpPr>
        <p:spPr>
          <a:xfrm>
            <a:off x="311700" y="445025"/>
            <a:ext cx="8520600" cy="572700"/>
          </a:xfrm>
          <a:prstGeom prst="rect">
            <a:avLst/>
          </a:prstGeom>
          <a:solidFill>
            <a:srgbClr val="990000"/>
          </a:solidFill>
          <a:ln w="9525" cap="rnd"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3000" b="1" dirty="0">
                <a:solidFill>
                  <a:srgbClr val="F3F3F3"/>
                </a:solidFill>
              </a:rPr>
              <a:t>Example Question</a:t>
            </a:r>
            <a:endParaRPr sz="3000" b="1" u="sng" dirty="0">
              <a:solidFill>
                <a:srgbClr val="CCCCCC"/>
              </a:solidFill>
            </a:endParaRPr>
          </a:p>
        </p:txBody>
      </p:sp>
      <p:sp>
        <p:nvSpPr>
          <p:cNvPr id="94" name="Google Shape;94;p18"/>
          <p:cNvSpPr txBox="1"/>
          <p:nvPr/>
        </p:nvSpPr>
        <p:spPr>
          <a:xfrm>
            <a:off x="6502325" y="1313450"/>
            <a:ext cx="2205000" cy="3551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sz="2000" b="1">
              <a:solidFill>
                <a:srgbClr val="BF9000"/>
              </a:solidFill>
            </a:endParaRPr>
          </a:p>
          <a:p>
            <a:pPr marL="0" lvl="0" indent="0" algn="l" rtl="0">
              <a:spcBef>
                <a:spcPts val="0"/>
              </a:spcBef>
              <a:spcAft>
                <a:spcPts val="0"/>
              </a:spcAft>
              <a:buNone/>
            </a:pPr>
            <a:endParaRPr sz="1800">
              <a:solidFill>
                <a:schemeClr val="dk1"/>
              </a:solidFill>
            </a:endParaRPr>
          </a:p>
          <a:p>
            <a:pPr marL="0" lvl="0" indent="0" algn="l" rtl="0">
              <a:spcBef>
                <a:spcPts val="0"/>
              </a:spcBef>
              <a:spcAft>
                <a:spcPts val="0"/>
              </a:spcAft>
              <a:buNone/>
            </a:pPr>
            <a:r>
              <a:rPr lang="en" sz="2000" i="1">
                <a:solidFill>
                  <a:schemeClr val="dk1"/>
                </a:solidFill>
              </a:rPr>
              <a:t>How can we design electronics using </a:t>
            </a:r>
            <a:r>
              <a:rPr lang="en" sz="2000" i="1">
                <a:solidFill>
                  <a:srgbClr val="38761D"/>
                </a:solidFill>
              </a:rPr>
              <a:t>materials </a:t>
            </a:r>
            <a:r>
              <a:rPr lang="en" sz="2000" i="1">
                <a:solidFill>
                  <a:schemeClr val="dk1"/>
                </a:solidFill>
              </a:rPr>
              <a:t>that can be recycled more </a:t>
            </a:r>
            <a:r>
              <a:rPr lang="en" sz="2000" i="1">
                <a:solidFill>
                  <a:srgbClr val="1155CC"/>
                </a:solidFill>
              </a:rPr>
              <a:t>safely</a:t>
            </a:r>
            <a:r>
              <a:rPr lang="en" sz="2000" i="1">
                <a:solidFill>
                  <a:schemeClr val="dk1"/>
                </a:solidFill>
              </a:rPr>
              <a:t> and </a:t>
            </a:r>
            <a:r>
              <a:rPr lang="en" sz="2000" i="1">
                <a:solidFill>
                  <a:srgbClr val="BF9000"/>
                </a:solidFill>
              </a:rPr>
              <a:t>efficiently</a:t>
            </a:r>
            <a:r>
              <a:rPr lang="en" sz="2000" i="1">
                <a:solidFill>
                  <a:schemeClr val="dk1"/>
                </a:solidFill>
              </a:rPr>
              <a:t>?</a:t>
            </a:r>
            <a:endParaRPr sz="2000" i="1">
              <a:solidFill>
                <a:schemeClr val="dk1"/>
              </a:solidFill>
            </a:endParaRPr>
          </a:p>
          <a:p>
            <a:pPr marL="0" lvl="0" indent="0" algn="l" rtl="0">
              <a:spcBef>
                <a:spcPts val="0"/>
              </a:spcBef>
              <a:spcAft>
                <a:spcPts val="0"/>
              </a:spcAft>
              <a:buNone/>
            </a:pPr>
            <a:endParaRPr sz="1800">
              <a:solidFill>
                <a:schemeClr val="dk1"/>
              </a:solidFill>
            </a:endParaRPr>
          </a:p>
          <a:p>
            <a:pPr marL="0" lvl="0" indent="0" algn="l" rtl="0">
              <a:spcBef>
                <a:spcPts val="0"/>
              </a:spcBef>
              <a:spcAft>
                <a:spcPts val="0"/>
              </a:spcAft>
              <a:buNone/>
            </a:pPr>
            <a:endParaRPr sz="1800"/>
          </a:p>
        </p:txBody>
      </p:sp>
      <p:pic>
        <p:nvPicPr>
          <p:cNvPr id="95" name="Google Shape;95;p18" descr="https://lh5.googleusercontent.com/JfHlKyTijlpvivuANJzyc245q6BfQmwOFlm48oihnl2b1W3j8qbsR9wsMvNL4c80QFfzk84cmuKhf30Dlm2RqLxeozN7_J5LqU6875LweF2Jdx28rj7weNx-mlK4I3hCGU6wbRhBFTo"/>
          <p:cNvPicPr preferRelativeResize="0"/>
          <p:nvPr/>
        </p:nvPicPr>
        <p:blipFill rotWithShape="1">
          <a:blip r:embed="rId3">
            <a:alphaModFix/>
          </a:blip>
          <a:srcRect/>
          <a:stretch/>
        </p:blipFill>
        <p:spPr>
          <a:xfrm>
            <a:off x="811923" y="1313449"/>
            <a:ext cx="4106917" cy="3570737"/>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9"/>
          <p:cNvSpPr txBox="1">
            <a:spLocks noGrp="1"/>
          </p:cNvSpPr>
          <p:nvPr>
            <p:ph type="title"/>
          </p:nvPr>
        </p:nvSpPr>
        <p:spPr>
          <a:xfrm>
            <a:off x="311700" y="445025"/>
            <a:ext cx="8520600" cy="572700"/>
          </a:xfrm>
          <a:prstGeom prst="rect">
            <a:avLst/>
          </a:prstGeom>
          <a:solidFill>
            <a:srgbClr val="990000"/>
          </a:solidFill>
          <a:ln w="9525" cap="rnd"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3000" b="1" dirty="0">
                <a:solidFill>
                  <a:srgbClr val="F3F3F3"/>
                </a:solidFill>
              </a:rPr>
              <a:t>Principles of Sustainable Design</a:t>
            </a:r>
            <a:endParaRPr sz="3000" b="1" u="sng" dirty="0">
              <a:solidFill>
                <a:srgbClr val="CCCCCC"/>
              </a:solidFill>
            </a:endParaRPr>
          </a:p>
        </p:txBody>
      </p:sp>
      <p:sp>
        <p:nvSpPr>
          <p:cNvPr id="101" name="Google Shape;101;p19"/>
          <p:cNvSpPr txBox="1"/>
          <p:nvPr/>
        </p:nvSpPr>
        <p:spPr>
          <a:xfrm>
            <a:off x="4707000" y="1480950"/>
            <a:ext cx="4125300" cy="1090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en" sz="2000" u="sng">
                <a:solidFill>
                  <a:schemeClr val="hlink"/>
                </a:solidFill>
                <a:hlinkClick r:id="rId3"/>
              </a:rPr>
              <a:t>The Hannover Principles </a:t>
            </a:r>
            <a:br>
              <a:rPr lang="en" sz="2000" u="sng">
                <a:solidFill>
                  <a:schemeClr val="hlink"/>
                </a:solidFill>
                <a:hlinkClick r:id="rId3"/>
              </a:rPr>
            </a:br>
            <a:r>
              <a:rPr lang="en" sz="2000" u="sng">
                <a:solidFill>
                  <a:schemeClr val="hlink"/>
                </a:solidFill>
                <a:hlinkClick r:id="rId3"/>
              </a:rPr>
              <a:t>+ Waste Prevention Strategies</a:t>
            </a:r>
            <a:r>
              <a:rPr lang="en" sz="2000">
                <a:solidFill>
                  <a:schemeClr val="dk1"/>
                </a:solidFill>
              </a:rPr>
              <a:t> </a:t>
            </a:r>
            <a:endParaRPr sz="2000">
              <a:solidFill>
                <a:schemeClr val="dk1"/>
              </a:solidFill>
            </a:endParaRPr>
          </a:p>
          <a:p>
            <a:pPr marL="0" lvl="0" indent="0" algn="l" rtl="0">
              <a:lnSpc>
                <a:spcPct val="115000"/>
              </a:lnSpc>
              <a:spcBef>
                <a:spcPts val="1200"/>
              </a:spcBef>
              <a:spcAft>
                <a:spcPts val="0"/>
              </a:spcAft>
              <a:buNone/>
            </a:pPr>
            <a:endParaRPr sz="1100">
              <a:solidFill>
                <a:schemeClr val="dk1"/>
              </a:solidFill>
            </a:endParaRPr>
          </a:p>
          <a:p>
            <a:pPr marL="0" lvl="0" indent="0" algn="l" rtl="0">
              <a:spcBef>
                <a:spcPts val="1200"/>
              </a:spcBef>
              <a:spcAft>
                <a:spcPts val="0"/>
              </a:spcAft>
              <a:buNone/>
            </a:pPr>
            <a:endParaRPr/>
          </a:p>
        </p:txBody>
      </p:sp>
      <p:sp>
        <p:nvSpPr>
          <p:cNvPr id="102" name="Google Shape;102;p19"/>
          <p:cNvSpPr txBox="1"/>
          <p:nvPr/>
        </p:nvSpPr>
        <p:spPr>
          <a:xfrm>
            <a:off x="4707000" y="3421900"/>
            <a:ext cx="3755700" cy="1090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a:t>Which of these principles could you apply in your project?</a:t>
            </a:r>
            <a:endParaRPr sz="2000"/>
          </a:p>
        </p:txBody>
      </p:sp>
      <p:pic>
        <p:nvPicPr>
          <p:cNvPr id="103" name="Google Shape;103;p19"/>
          <p:cNvPicPr preferRelativeResize="0"/>
          <p:nvPr/>
        </p:nvPicPr>
        <p:blipFill>
          <a:blip r:embed="rId4">
            <a:alphaModFix/>
          </a:blip>
          <a:stretch>
            <a:fillRect/>
          </a:stretch>
        </p:blipFill>
        <p:spPr>
          <a:xfrm>
            <a:off x="1410633" y="1248050"/>
            <a:ext cx="2468545" cy="36625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20"/>
          <p:cNvSpPr txBox="1">
            <a:spLocks noGrp="1"/>
          </p:cNvSpPr>
          <p:nvPr>
            <p:ph type="title"/>
          </p:nvPr>
        </p:nvSpPr>
        <p:spPr>
          <a:xfrm>
            <a:off x="311700" y="445025"/>
            <a:ext cx="8520600" cy="572700"/>
          </a:xfrm>
          <a:prstGeom prst="rect">
            <a:avLst/>
          </a:prstGeom>
          <a:solidFill>
            <a:srgbClr val="990000"/>
          </a:solidFill>
          <a:ln w="9525" cap="rnd"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3000" b="1" dirty="0">
                <a:solidFill>
                  <a:srgbClr val="F3F3F3"/>
                </a:solidFill>
              </a:rPr>
              <a:t>Principles of Sustainable Engineering</a:t>
            </a:r>
            <a:endParaRPr sz="3000" b="1" u="sng" dirty="0">
              <a:solidFill>
                <a:srgbClr val="CCCCCC"/>
              </a:solidFill>
            </a:endParaRPr>
          </a:p>
        </p:txBody>
      </p:sp>
      <p:pic>
        <p:nvPicPr>
          <p:cNvPr id="109" name="Google Shape;109;p20"/>
          <p:cNvPicPr preferRelativeResize="0"/>
          <p:nvPr/>
        </p:nvPicPr>
        <p:blipFill>
          <a:blip r:embed="rId3">
            <a:alphaModFix/>
          </a:blip>
          <a:stretch>
            <a:fillRect/>
          </a:stretch>
        </p:blipFill>
        <p:spPr>
          <a:xfrm>
            <a:off x="2246500" y="1123075"/>
            <a:ext cx="4650999" cy="3820974"/>
          </a:xfrm>
          <a:prstGeom prst="rect">
            <a:avLst/>
          </a:prstGeom>
          <a:noFill/>
          <a:ln>
            <a:noFill/>
          </a:ln>
        </p:spPr>
      </p:pic>
      <p:sp>
        <p:nvSpPr>
          <p:cNvPr id="110" name="Google Shape;110;p20"/>
          <p:cNvSpPr txBox="1"/>
          <p:nvPr/>
        </p:nvSpPr>
        <p:spPr>
          <a:xfrm>
            <a:off x="311700" y="1462950"/>
            <a:ext cx="1336200" cy="857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4"/>
              </a:rPr>
              <a:t>Mark Fedkin</a:t>
            </a:r>
            <a:endParaRPr/>
          </a:p>
          <a:p>
            <a:pPr marL="0" lvl="0" indent="0" algn="l" rtl="0">
              <a:spcBef>
                <a:spcPts val="0"/>
              </a:spcBef>
              <a:spcAft>
                <a:spcPts val="0"/>
              </a:spcAft>
              <a:buNone/>
            </a:pPr>
            <a:r>
              <a:rPr lang="en" u="sng">
                <a:solidFill>
                  <a:schemeClr val="hlink"/>
                </a:solidFill>
                <a:hlinkClick r:id="rId4"/>
              </a:rPr>
              <a:t>Penn State</a:t>
            </a:r>
            <a:endParaRPr/>
          </a:p>
        </p:txBody>
      </p:sp>
      <p:sp>
        <p:nvSpPr>
          <p:cNvPr id="111" name="Google Shape;111;p20"/>
          <p:cNvSpPr txBox="1"/>
          <p:nvPr/>
        </p:nvSpPr>
        <p:spPr>
          <a:xfrm>
            <a:off x="6781025" y="1462950"/>
            <a:ext cx="1935000" cy="137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a:t>Which of these principles could you apply in your project?</a:t>
            </a:r>
            <a:endParaRPr sz="2000"/>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TotalTime>
  <Words>617</Words>
  <Application>Microsoft Office PowerPoint</Application>
  <PresentationFormat>On-screen Show (16:9)</PresentationFormat>
  <Paragraphs>68</Paragraphs>
  <Slides>8</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Lato</vt:lpstr>
      <vt:lpstr>Proxima Nova</vt:lpstr>
      <vt:lpstr>Simple Light</vt:lpstr>
      <vt:lpstr>Sustainable Design + Engineering Principles </vt:lpstr>
      <vt:lpstr>Why Sustainability?</vt:lpstr>
      <vt:lpstr>What is Sustainability?</vt:lpstr>
      <vt:lpstr>What is Sustainability?</vt:lpstr>
      <vt:lpstr>What is Sustainability?</vt:lpstr>
      <vt:lpstr>Example Question</vt:lpstr>
      <vt:lpstr>Principles of Sustainable Design</vt:lpstr>
      <vt:lpstr>Principles of Sustainable Engineering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Sustainable Design + Engineering Principles</dc:title>
  <dc:creator>Chad Raphael</dc:creator>
  <cp:lastModifiedBy>Chad Raphael</cp:lastModifiedBy>
  <cp:revision>2</cp:revision>
  <dcterms:modified xsi:type="dcterms:W3CDTF">2023-06-22T03:16:11Z</dcterms:modified>
</cp:coreProperties>
</file>